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68" r:id="rId1"/>
  </p:sldMasterIdLst>
  <p:notesMasterIdLst>
    <p:notesMasterId r:id="rId16"/>
  </p:notesMasterIdLst>
  <p:handoutMasterIdLst>
    <p:handoutMasterId r:id="rId17"/>
  </p:handoutMasterIdLst>
  <p:sldIdLst>
    <p:sldId id="344" r:id="rId2"/>
    <p:sldId id="364" r:id="rId3"/>
    <p:sldId id="365" r:id="rId4"/>
    <p:sldId id="366" r:id="rId5"/>
    <p:sldId id="367" r:id="rId6"/>
    <p:sldId id="368" r:id="rId7"/>
    <p:sldId id="369" r:id="rId8"/>
    <p:sldId id="347" r:id="rId9"/>
    <p:sldId id="360" r:id="rId10"/>
    <p:sldId id="363" r:id="rId11"/>
    <p:sldId id="348" r:id="rId12"/>
    <p:sldId id="358" r:id="rId13"/>
    <p:sldId id="362" r:id="rId14"/>
    <p:sldId id="370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9421"/>
    <a:srgbClr val="07B127"/>
    <a:srgbClr val="057D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0272" autoAdjust="0"/>
  </p:normalViewPr>
  <p:slideViewPr>
    <p:cSldViewPr snapToGrid="0" snapToObjects="1"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B84F1C-E410-40FA-ABF6-27CF82EF5502}" type="doc">
      <dgm:prSet loTypeId="urn:microsoft.com/office/officeart/2005/8/layout/cycle4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66A5E-6A21-4A0A-BAC7-875D276E2805}">
      <dgm:prSet phldrT="[Text]"/>
      <dgm:spPr/>
      <dgm:t>
        <a:bodyPr/>
        <a:lstStyle/>
        <a:p>
          <a:r>
            <a:rPr lang="en-U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Membrane</a:t>
          </a:r>
        </a:p>
        <a:p>
          <a:r>
            <a:rPr lang="en-U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Structure</a:t>
          </a:r>
          <a:endParaRPr 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D068068-150D-4693-9054-EC2593B2B90E}" type="parTrans" cxnId="{C0044E4C-8972-4321-98DF-32506B57B3C2}">
      <dgm:prSet/>
      <dgm:spPr/>
      <dgm:t>
        <a:bodyPr/>
        <a:lstStyle/>
        <a:p>
          <a:endParaRPr lang="en-US"/>
        </a:p>
      </dgm:t>
    </dgm:pt>
    <dgm:pt modelId="{1E2D5C5B-7D20-44C0-AA14-0CABD92F89D9}" type="sibTrans" cxnId="{C0044E4C-8972-4321-98DF-32506B57B3C2}">
      <dgm:prSet/>
      <dgm:spPr/>
      <dgm:t>
        <a:bodyPr/>
        <a:lstStyle/>
        <a:p>
          <a:endParaRPr lang="en-US"/>
        </a:p>
      </dgm:t>
    </dgm:pt>
    <dgm:pt modelId="{2EB901F4-6570-4387-A7DF-95A9B3A7A68A}">
      <dgm:prSet phldrT="[Text]"/>
      <dgm:spPr/>
      <dgm:t>
        <a:bodyPr/>
        <a:lstStyle/>
        <a:p>
          <a:r>
            <a:rPr lang="en-U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Deployment Mechanism</a:t>
          </a:r>
          <a:endParaRPr 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5BF702E-F42C-4575-A938-E20F2FA08C81}" type="parTrans" cxnId="{009089A2-366A-4249-9748-87585A2E0D7B}">
      <dgm:prSet/>
      <dgm:spPr/>
      <dgm:t>
        <a:bodyPr/>
        <a:lstStyle/>
        <a:p>
          <a:endParaRPr lang="en-US"/>
        </a:p>
      </dgm:t>
    </dgm:pt>
    <dgm:pt modelId="{DB64B22E-280B-45B9-9010-8A49C8A7B430}" type="sibTrans" cxnId="{009089A2-366A-4249-9748-87585A2E0D7B}">
      <dgm:prSet/>
      <dgm:spPr/>
      <dgm:t>
        <a:bodyPr/>
        <a:lstStyle/>
        <a:p>
          <a:endParaRPr lang="en-US"/>
        </a:p>
      </dgm:t>
    </dgm:pt>
    <dgm:pt modelId="{E25B5E89-6961-49D2-9BC7-A2FA5C8FEDB5}">
      <dgm:prSet phldrT="[Text]"/>
      <dgm:spPr/>
      <dgm:t>
        <a:bodyPr/>
        <a:lstStyle/>
        <a:p>
          <a:r>
            <a:rPr lang="en-U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Flexible PV Material</a:t>
          </a:r>
          <a:endParaRPr 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6C2A89F-601A-4363-B61F-3B1333C42301}" type="parTrans" cxnId="{E3B23C71-21B6-4A30-AEFC-87C97FC6D7DC}">
      <dgm:prSet/>
      <dgm:spPr/>
      <dgm:t>
        <a:bodyPr/>
        <a:lstStyle/>
        <a:p>
          <a:endParaRPr lang="en-US"/>
        </a:p>
      </dgm:t>
    </dgm:pt>
    <dgm:pt modelId="{E9EAA739-5F48-4B8D-9050-C3CAF09021D9}" type="sibTrans" cxnId="{E3B23C71-21B6-4A30-AEFC-87C97FC6D7DC}">
      <dgm:prSet/>
      <dgm:spPr/>
      <dgm:t>
        <a:bodyPr/>
        <a:lstStyle/>
        <a:p>
          <a:endParaRPr lang="en-US"/>
        </a:p>
      </dgm:t>
    </dgm:pt>
    <dgm:pt modelId="{C07ACBF8-82C1-4BCB-8ABF-D4CEDF093AFB}">
      <dgm:prSet phldrT="[Text]"/>
      <dgm:spPr/>
      <dgm:t>
        <a:bodyPr/>
        <a:lstStyle/>
        <a:p>
          <a:r>
            <a:rPr lang="en-U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Triggering Source</a:t>
          </a:r>
          <a:endParaRPr 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97DD52D-D1FE-4EA6-8B65-C543A0359192}" type="parTrans" cxnId="{213D9D8E-E10E-411F-8419-A5DC43551D84}">
      <dgm:prSet/>
      <dgm:spPr/>
      <dgm:t>
        <a:bodyPr/>
        <a:lstStyle/>
        <a:p>
          <a:endParaRPr lang="en-US"/>
        </a:p>
      </dgm:t>
    </dgm:pt>
    <dgm:pt modelId="{AA9D26BD-53E2-4727-8BCC-AD211AD4CAFC}" type="sibTrans" cxnId="{213D9D8E-E10E-411F-8419-A5DC43551D84}">
      <dgm:prSet/>
      <dgm:spPr/>
      <dgm:t>
        <a:bodyPr/>
        <a:lstStyle/>
        <a:p>
          <a:endParaRPr lang="en-US"/>
        </a:p>
      </dgm:t>
    </dgm:pt>
    <dgm:pt modelId="{DA335EC7-9426-4C52-B8C5-C3E1A6DAE05D}" type="pres">
      <dgm:prSet presAssocID="{04B84F1C-E410-40FA-ABF6-27CF82EF550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1815B8-02ED-4321-8F59-98E275AC88AC}" type="pres">
      <dgm:prSet presAssocID="{04B84F1C-E410-40FA-ABF6-27CF82EF5502}" presName="children" presStyleCnt="0"/>
      <dgm:spPr/>
    </dgm:pt>
    <dgm:pt modelId="{35D963F9-0380-4843-961D-048B1AED9C6B}" type="pres">
      <dgm:prSet presAssocID="{04B84F1C-E410-40FA-ABF6-27CF82EF5502}" presName="childPlaceholder" presStyleCnt="0"/>
      <dgm:spPr/>
    </dgm:pt>
    <dgm:pt modelId="{23769B2E-9FCF-4139-B0CA-66D4A891E620}" type="pres">
      <dgm:prSet presAssocID="{04B84F1C-E410-40FA-ABF6-27CF82EF5502}" presName="circle" presStyleCnt="0"/>
      <dgm:spPr/>
    </dgm:pt>
    <dgm:pt modelId="{63785FC8-083C-430F-9FEE-1A24CFBCA061}" type="pres">
      <dgm:prSet presAssocID="{04B84F1C-E410-40FA-ABF6-27CF82EF550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5D1D4-3620-4498-A11A-ABA47C1CB6F5}" type="pres">
      <dgm:prSet presAssocID="{04B84F1C-E410-40FA-ABF6-27CF82EF550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4EF670-97CC-459E-8D67-A71D44FC5A41}" type="pres">
      <dgm:prSet presAssocID="{04B84F1C-E410-40FA-ABF6-27CF82EF550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618DF4-43B2-4F85-B6C6-E33457FF9A08}" type="pres">
      <dgm:prSet presAssocID="{04B84F1C-E410-40FA-ABF6-27CF82EF550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56FF9-D6ED-4D94-A7F5-DA61A84F72F4}" type="pres">
      <dgm:prSet presAssocID="{04B84F1C-E410-40FA-ABF6-27CF82EF5502}" presName="quadrantPlaceholder" presStyleCnt="0"/>
      <dgm:spPr/>
    </dgm:pt>
    <dgm:pt modelId="{ECD94697-A542-4657-A053-81BC525FE739}" type="pres">
      <dgm:prSet presAssocID="{04B84F1C-E410-40FA-ABF6-27CF82EF5502}" presName="center1" presStyleLbl="fgShp" presStyleIdx="0" presStyleCnt="2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DB26832A-76C3-4A52-ABE3-6AF89FE827AE}" type="pres">
      <dgm:prSet presAssocID="{04B84F1C-E410-40FA-ABF6-27CF82EF5502}" presName="center2" presStyleLbl="fgShp" presStyleIdx="1" presStyleCnt="2"/>
      <dgm:spPr>
        <a:noFill/>
        <a:ln>
          <a:noFill/>
        </a:ln>
      </dgm:spPr>
      <dgm:t>
        <a:bodyPr/>
        <a:lstStyle/>
        <a:p>
          <a:endParaRPr lang="en-US"/>
        </a:p>
      </dgm:t>
    </dgm:pt>
  </dgm:ptLst>
  <dgm:cxnLst>
    <dgm:cxn modelId="{C0044E4C-8972-4321-98DF-32506B57B3C2}" srcId="{04B84F1C-E410-40FA-ABF6-27CF82EF5502}" destId="{C2666A5E-6A21-4A0A-BAC7-875D276E2805}" srcOrd="0" destOrd="0" parTransId="{8D068068-150D-4693-9054-EC2593B2B90E}" sibTransId="{1E2D5C5B-7D20-44C0-AA14-0CABD92F89D9}"/>
    <dgm:cxn modelId="{8F1F0E78-D663-4B93-A039-9EAB0E48FE88}" type="presOf" srcId="{C2666A5E-6A21-4A0A-BAC7-875D276E2805}" destId="{63785FC8-083C-430F-9FEE-1A24CFBCA061}" srcOrd="0" destOrd="0" presId="urn:microsoft.com/office/officeart/2005/8/layout/cycle4#1"/>
    <dgm:cxn modelId="{3A9EDC17-1398-4D59-B154-AC64DB2628CD}" type="presOf" srcId="{2EB901F4-6570-4387-A7DF-95A9B3A7A68A}" destId="{A9E5D1D4-3620-4498-A11A-ABA47C1CB6F5}" srcOrd="0" destOrd="0" presId="urn:microsoft.com/office/officeart/2005/8/layout/cycle4#1"/>
    <dgm:cxn modelId="{009089A2-366A-4249-9748-87585A2E0D7B}" srcId="{04B84F1C-E410-40FA-ABF6-27CF82EF5502}" destId="{2EB901F4-6570-4387-A7DF-95A9B3A7A68A}" srcOrd="1" destOrd="0" parTransId="{55BF702E-F42C-4575-A938-E20F2FA08C81}" sibTransId="{DB64B22E-280B-45B9-9010-8A49C8A7B430}"/>
    <dgm:cxn modelId="{213D9D8E-E10E-411F-8419-A5DC43551D84}" srcId="{04B84F1C-E410-40FA-ABF6-27CF82EF5502}" destId="{C07ACBF8-82C1-4BCB-8ABF-D4CEDF093AFB}" srcOrd="3" destOrd="0" parTransId="{897DD52D-D1FE-4EA6-8B65-C543A0359192}" sibTransId="{AA9D26BD-53E2-4727-8BCC-AD211AD4CAFC}"/>
    <dgm:cxn modelId="{864392F6-C5B2-4DF1-B461-50A4E11E1F8A}" type="presOf" srcId="{04B84F1C-E410-40FA-ABF6-27CF82EF5502}" destId="{DA335EC7-9426-4C52-B8C5-C3E1A6DAE05D}" srcOrd="0" destOrd="0" presId="urn:microsoft.com/office/officeart/2005/8/layout/cycle4#1"/>
    <dgm:cxn modelId="{E3B23C71-21B6-4A30-AEFC-87C97FC6D7DC}" srcId="{04B84F1C-E410-40FA-ABF6-27CF82EF5502}" destId="{E25B5E89-6961-49D2-9BC7-A2FA5C8FEDB5}" srcOrd="2" destOrd="0" parTransId="{16C2A89F-601A-4363-B61F-3B1333C42301}" sibTransId="{E9EAA739-5F48-4B8D-9050-C3CAF09021D9}"/>
    <dgm:cxn modelId="{DD1215D4-F7A2-4CDB-A7A4-DE0E4461012B}" type="presOf" srcId="{E25B5E89-6961-49D2-9BC7-A2FA5C8FEDB5}" destId="{B94EF670-97CC-459E-8D67-A71D44FC5A41}" srcOrd="0" destOrd="0" presId="urn:microsoft.com/office/officeart/2005/8/layout/cycle4#1"/>
    <dgm:cxn modelId="{D460F2A0-80EB-44FE-B236-12A4F3B1CB80}" type="presOf" srcId="{C07ACBF8-82C1-4BCB-8ABF-D4CEDF093AFB}" destId="{5D618DF4-43B2-4F85-B6C6-E33457FF9A08}" srcOrd="0" destOrd="0" presId="urn:microsoft.com/office/officeart/2005/8/layout/cycle4#1"/>
    <dgm:cxn modelId="{EB96C0FC-C932-42D6-ACDA-E2BD25E4065B}" type="presParOf" srcId="{DA335EC7-9426-4C52-B8C5-C3E1A6DAE05D}" destId="{A41815B8-02ED-4321-8F59-98E275AC88AC}" srcOrd="0" destOrd="0" presId="urn:microsoft.com/office/officeart/2005/8/layout/cycle4#1"/>
    <dgm:cxn modelId="{3D432EBB-A7CF-49FF-9A81-5ED06E102700}" type="presParOf" srcId="{A41815B8-02ED-4321-8F59-98E275AC88AC}" destId="{35D963F9-0380-4843-961D-048B1AED9C6B}" srcOrd="0" destOrd="0" presId="urn:microsoft.com/office/officeart/2005/8/layout/cycle4#1"/>
    <dgm:cxn modelId="{3A131EA0-6076-48BD-B114-8CC8B39D2FD4}" type="presParOf" srcId="{DA335EC7-9426-4C52-B8C5-C3E1A6DAE05D}" destId="{23769B2E-9FCF-4139-B0CA-66D4A891E620}" srcOrd="1" destOrd="0" presId="urn:microsoft.com/office/officeart/2005/8/layout/cycle4#1"/>
    <dgm:cxn modelId="{9BBC6ABF-AD01-4359-93CE-CDBCA4D8DA05}" type="presParOf" srcId="{23769B2E-9FCF-4139-B0CA-66D4A891E620}" destId="{63785FC8-083C-430F-9FEE-1A24CFBCA061}" srcOrd="0" destOrd="0" presId="urn:microsoft.com/office/officeart/2005/8/layout/cycle4#1"/>
    <dgm:cxn modelId="{6A45600E-224E-49D7-AC2A-C5CF034740B1}" type="presParOf" srcId="{23769B2E-9FCF-4139-B0CA-66D4A891E620}" destId="{A9E5D1D4-3620-4498-A11A-ABA47C1CB6F5}" srcOrd="1" destOrd="0" presId="urn:microsoft.com/office/officeart/2005/8/layout/cycle4#1"/>
    <dgm:cxn modelId="{07E06899-0A77-4ECC-A314-5B01C1F31596}" type="presParOf" srcId="{23769B2E-9FCF-4139-B0CA-66D4A891E620}" destId="{B94EF670-97CC-459E-8D67-A71D44FC5A41}" srcOrd="2" destOrd="0" presId="urn:microsoft.com/office/officeart/2005/8/layout/cycle4#1"/>
    <dgm:cxn modelId="{8C21DCD2-9093-4EC1-84D8-00C9D15AE023}" type="presParOf" srcId="{23769B2E-9FCF-4139-B0CA-66D4A891E620}" destId="{5D618DF4-43B2-4F85-B6C6-E33457FF9A08}" srcOrd="3" destOrd="0" presId="urn:microsoft.com/office/officeart/2005/8/layout/cycle4#1"/>
    <dgm:cxn modelId="{2A1FC567-57D0-48C3-BEFA-09414FC0AD94}" type="presParOf" srcId="{23769B2E-9FCF-4139-B0CA-66D4A891E620}" destId="{D2756FF9-D6ED-4D94-A7F5-DA61A84F72F4}" srcOrd="4" destOrd="0" presId="urn:microsoft.com/office/officeart/2005/8/layout/cycle4#1"/>
    <dgm:cxn modelId="{BA1BDE56-199D-4382-84DD-93187AC5758C}" type="presParOf" srcId="{DA335EC7-9426-4C52-B8C5-C3E1A6DAE05D}" destId="{ECD94697-A542-4657-A053-81BC525FE739}" srcOrd="2" destOrd="0" presId="urn:microsoft.com/office/officeart/2005/8/layout/cycle4#1"/>
    <dgm:cxn modelId="{C93DF606-666D-4216-9407-4C7ACA4D45FF}" type="presParOf" srcId="{DA335EC7-9426-4C52-B8C5-C3E1A6DAE05D}" destId="{DB26832A-76C3-4A52-ABE3-6AF89FE827A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B84F1C-E410-40FA-ABF6-27CF82EF5502}" type="doc">
      <dgm:prSet loTypeId="urn:microsoft.com/office/officeart/2005/8/layout/cycle4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66A5E-6A21-4A0A-BAC7-875D276E2805}">
      <dgm:prSet phldrT="[Text]"/>
      <dgm:spPr/>
      <dgm:t>
        <a:bodyPr/>
        <a:lstStyle/>
        <a:p>
          <a:r>
            <a:rPr lang="en-US" dirty="0" smtClean="0"/>
            <a:t>Membrane</a:t>
          </a:r>
        </a:p>
        <a:p>
          <a:r>
            <a:rPr lang="en-US" dirty="0" smtClean="0"/>
            <a:t>Structure</a:t>
          </a:r>
          <a:endParaRPr lang="en-US" dirty="0"/>
        </a:p>
      </dgm:t>
    </dgm:pt>
    <dgm:pt modelId="{8D068068-150D-4693-9054-EC2593B2B90E}" type="parTrans" cxnId="{C0044E4C-8972-4321-98DF-32506B57B3C2}">
      <dgm:prSet/>
      <dgm:spPr/>
      <dgm:t>
        <a:bodyPr/>
        <a:lstStyle/>
        <a:p>
          <a:endParaRPr lang="en-US"/>
        </a:p>
      </dgm:t>
    </dgm:pt>
    <dgm:pt modelId="{1E2D5C5B-7D20-44C0-AA14-0CABD92F89D9}" type="sibTrans" cxnId="{C0044E4C-8972-4321-98DF-32506B57B3C2}">
      <dgm:prSet/>
      <dgm:spPr/>
      <dgm:t>
        <a:bodyPr/>
        <a:lstStyle/>
        <a:p>
          <a:endParaRPr lang="en-US"/>
        </a:p>
      </dgm:t>
    </dgm:pt>
    <dgm:pt modelId="{2EB901F4-6570-4387-A7DF-95A9B3A7A68A}">
      <dgm:prSet phldrT="[Text]"/>
      <dgm:spPr/>
      <dgm:t>
        <a:bodyPr/>
        <a:lstStyle/>
        <a:p>
          <a:r>
            <a:rPr lang="en-US" dirty="0" smtClean="0"/>
            <a:t>Deployment Mechanism</a:t>
          </a:r>
          <a:endParaRPr lang="en-US" dirty="0"/>
        </a:p>
      </dgm:t>
    </dgm:pt>
    <dgm:pt modelId="{55BF702E-F42C-4575-A938-E20F2FA08C81}" type="parTrans" cxnId="{009089A2-366A-4249-9748-87585A2E0D7B}">
      <dgm:prSet/>
      <dgm:spPr/>
      <dgm:t>
        <a:bodyPr/>
        <a:lstStyle/>
        <a:p>
          <a:endParaRPr lang="en-US"/>
        </a:p>
      </dgm:t>
    </dgm:pt>
    <dgm:pt modelId="{DB64B22E-280B-45B9-9010-8A49C8A7B430}" type="sibTrans" cxnId="{009089A2-366A-4249-9748-87585A2E0D7B}">
      <dgm:prSet/>
      <dgm:spPr/>
      <dgm:t>
        <a:bodyPr/>
        <a:lstStyle/>
        <a:p>
          <a:endParaRPr lang="en-US"/>
        </a:p>
      </dgm:t>
    </dgm:pt>
    <dgm:pt modelId="{E25B5E89-6961-49D2-9BC7-A2FA5C8FEDB5}">
      <dgm:prSet phldrT="[Text]"/>
      <dgm:spPr/>
      <dgm:t>
        <a:bodyPr/>
        <a:lstStyle/>
        <a:p>
          <a:r>
            <a:rPr lang="en-US" dirty="0" smtClean="0"/>
            <a:t>Flexible PV Material</a:t>
          </a:r>
          <a:endParaRPr lang="en-US" dirty="0"/>
        </a:p>
      </dgm:t>
    </dgm:pt>
    <dgm:pt modelId="{16C2A89F-601A-4363-B61F-3B1333C42301}" type="parTrans" cxnId="{E3B23C71-21B6-4A30-AEFC-87C97FC6D7DC}">
      <dgm:prSet/>
      <dgm:spPr/>
      <dgm:t>
        <a:bodyPr/>
        <a:lstStyle/>
        <a:p>
          <a:endParaRPr lang="en-US"/>
        </a:p>
      </dgm:t>
    </dgm:pt>
    <dgm:pt modelId="{E9EAA739-5F48-4B8D-9050-C3CAF09021D9}" type="sibTrans" cxnId="{E3B23C71-21B6-4A30-AEFC-87C97FC6D7DC}">
      <dgm:prSet/>
      <dgm:spPr/>
      <dgm:t>
        <a:bodyPr/>
        <a:lstStyle/>
        <a:p>
          <a:endParaRPr lang="en-US"/>
        </a:p>
      </dgm:t>
    </dgm:pt>
    <dgm:pt modelId="{C07ACBF8-82C1-4BCB-8ABF-D4CEDF093AFB}">
      <dgm:prSet phldrT="[Text]"/>
      <dgm:spPr/>
      <dgm:t>
        <a:bodyPr/>
        <a:lstStyle/>
        <a:p>
          <a:r>
            <a:rPr lang="en-US" dirty="0" smtClean="0"/>
            <a:t>Triggering Source</a:t>
          </a:r>
          <a:endParaRPr lang="en-US" dirty="0"/>
        </a:p>
      </dgm:t>
    </dgm:pt>
    <dgm:pt modelId="{897DD52D-D1FE-4EA6-8B65-C543A0359192}" type="parTrans" cxnId="{213D9D8E-E10E-411F-8419-A5DC43551D84}">
      <dgm:prSet/>
      <dgm:spPr/>
      <dgm:t>
        <a:bodyPr/>
        <a:lstStyle/>
        <a:p>
          <a:endParaRPr lang="en-US"/>
        </a:p>
      </dgm:t>
    </dgm:pt>
    <dgm:pt modelId="{AA9D26BD-53E2-4727-8BCC-AD211AD4CAFC}" type="sibTrans" cxnId="{213D9D8E-E10E-411F-8419-A5DC43551D84}">
      <dgm:prSet/>
      <dgm:spPr/>
      <dgm:t>
        <a:bodyPr/>
        <a:lstStyle/>
        <a:p>
          <a:endParaRPr lang="en-US"/>
        </a:p>
      </dgm:t>
    </dgm:pt>
    <dgm:pt modelId="{DA335EC7-9426-4C52-B8C5-C3E1A6DAE05D}" type="pres">
      <dgm:prSet presAssocID="{04B84F1C-E410-40FA-ABF6-27CF82EF550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1815B8-02ED-4321-8F59-98E275AC88AC}" type="pres">
      <dgm:prSet presAssocID="{04B84F1C-E410-40FA-ABF6-27CF82EF5502}" presName="children" presStyleCnt="0"/>
      <dgm:spPr/>
    </dgm:pt>
    <dgm:pt modelId="{35D963F9-0380-4843-961D-048B1AED9C6B}" type="pres">
      <dgm:prSet presAssocID="{04B84F1C-E410-40FA-ABF6-27CF82EF5502}" presName="childPlaceholder" presStyleCnt="0"/>
      <dgm:spPr/>
    </dgm:pt>
    <dgm:pt modelId="{23769B2E-9FCF-4139-B0CA-66D4A891E620}" type="pres">
      <dgm:prSet presAssocID="{04B84F1C-E410-40FA-ABF6-27CF82EF5502}" presName="circle" presStyleCnt="0"/>
      <dgm:spPr/>
    </dgm:pt>
    <dgm:pt modelId="{63785FC8-083C-430F-9FEE-1A24CFBCA061}" type="pres">
      <dgm:prSet presAssocID="{04B84F1C-E410-40FA-ABF6-27CF82EF550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5D1D4-3620-4498-A11A-ABA47C1CB6F5}" type="pres">
      <dgm:prSet presAssocID="{04B84F1C-E410-40FA-ABF6-27CF82EF550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4EF670-97CC-459E-8D67-A71D44FC5A41}" type="pres">
      <dgm:prSet presAssocID="{04B84F1C-E410-40FA-ABF6-27CF82EF550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618DF4-43B2-4F85-B6C6-E33457FF9A08}" type="pres">
      <dgm:prSet presAssocID="{04B84F1C-E410-40FA-ABF6-27CF82EF550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56FF9-D6ED-4D94-A7F5-DA61A84F72F4}" type="pres">
      <dgm:prSet presAssocID="{04B84F1C-E410-40FA-ABF6-27CF82EF5502}" presName="quadrantPlaceholder" presStyleCnt="0"/>
      <dgm:spPr/>
    </dgm:pt>
    <dgm:pt modelId="{ECD94697-A542-4657-A053-81BC525FE739}" type="pres">
      <dgm:prSet presAssocID="{04B84F1C-E410-40FA-ABF6-27CF82EF5502}" presName="center1" presStyleLbl="fgShp" presStyleIdx="0" presStyleCnt="2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DB26832A-76C3-4A52-ABE3-6AF89FE827AE}" type="pres">
      <dgm:prSet presAssocID="{04B84F1C-E410-40FA-ABF6-27CF82EF5502}" presName="center2" presStyleLbl="fgShp" presStyleIdx="1" presStyleCnt="2"/>
      <dgm:spPr>
        <a:noFill/>
        <a:ln>
          <a:noFill/>
        </a:ln>
      </dgm:spPr>
      <dgm:t>
        <a:bodyPr/>
        <a:lstStyle/>
        <a:p>
          <a:endParaRPr lang="en-US"/>
        </a:p>
      </dgm:t>
    </dgm:pt>
  </dgm:ptLst>
  <dgm:cxnLst>
    <dgm:cxn modelId="{CFB74BAB-913F-4C21-B1F0-DF57113902B2}" type="presOf" srcId="{C2666A5E-6A21-4A0A-BAC7-875D276E2805}" destId="{63785FC8-083C-430F-9FEE-1A24CFBCA061}" srcOrd="0" destOrd="0" presId="urn:microsoft.com/office/officeart/2005/8/layout/cycle4#1"/>
    <dgm:cxn modelId="{E3B23C71-21B6-4A30-AEFC-87C97FC6D7DC}" srcId="{04B84F1C-E410-40FA-ABF6-27CF82EF5502}" destId="{E25B5E89-6961-49D2-9BC7-A2FA5C8FEDB5}" srcOrd="2" destOrd="0" parTransId="{16C2A89F-601A-4363-B61F-3B1333C42301}" sibTransId="{E9EAA739-5F48-4B8D-9050-C3CAF09021D9}"/>
    <dgm:cxn modelId="{F7EBF5A2-28E3-47BC-A382-19F05E8F2EEF}" type="presOf" srcId="{E25B5E89-6961-49D2-9BC7-A2FA5C8FEDB5}" destId="{B94EF670-97CC-459E-8D67-A71D44FC5A41}" srcOrd="0" destOrd="0" presId="urn:microsoft.com/office/officeart/2005/8/layout/cycle4#1"/>
    <dgm:cxn modelId="{2D7B9283-DA81-4624-B898-9C837338B333}" type="presOf" srcId="{2EB901F4-6570-4387-A7DF-95A9B3A7A68A}" destId="{A9E5D1D4-3620-4498-A11A-ABA47C1CB6F5}" srcOrd="0" destOrd="0" presId="urn:microsoft.com/office/officeart/2005/8/layout/cycle4#1"/>
    <dgm:cxn modelId="{2D8C9AFE-9E9A-4A65-8F37-5F353A80737C}" type="presOf" srcId="{C07ACBF8-82C1-4BCB-8ABF-D4CEDF093AFB}" destId="{5D618DF4-43B2-4F85-B6C6-E33457FF9A08}" srcOrd="0" destOrd="0" presId="urn:microsoft.com/office/officeart/2005/8/layout/cycle4#1"/>
    <dgm:cxn modelId="{213D9D8E-E10E-411F-8419-A5DC43551D84}" srcId="{04B84F1C-E410-40FA-ABF6-27CF82EF5502}" destId="{C07ACBF8-82C1-4BCB-8ABF-D4CEDF093AFB}" srcOrd="3" destOrd="0" parTransId="{897DD52D-D1FE-4EA6-8B65-C543A0359192}" sibTransId="{AA9D26BD-53E2-4727-8BCC-AD211AD4CAFC}"/>
    <dgm:cxn modelId="{C0044E4C-8972-4321-98DF-32506B57B3C2}" srcId="{04B84F1C-E410-40FA-ABF6-27CF82EF5502}" destId="{C2666A5E-6A21-4A0A-BAC7-875D276E2805}" srcOrd="0" destOrd="0" parTransId="{8D068068-150D-4693-9054-EC2593B2B90E}" sibTransId="{1E2D5C5B-7D20-44C0-AA14-0CABD92F89D9}"/>
    <dgm:cxn modelId="{E02F13D6-3D68-42CA-9879-058457D28DD7}" type="presOf" srcId="{04B84F1C-E410-40FA-ABF6-27CF82EF5502}" destId="{DA335EC7-9426-4C52-B8C5-C3E1A6DAE05D}" srcOrd="0" destOrd="0" presId="urn:microsoft.com/office/officeart/2005/8/layout/cycle4#1"/>
    <dgm:cxn modelId="{009089A2-366A-4249-9748-87585A2E0D7B}" srcId="{04B84F1C-E410-40FA-ABF6-27CF82EF5502}" destId="{2EB901F4-6570-4387-A7DF-95A9B3A7A68A}" srcOrd="1" destOrd="0" parTransId="{55BF702E-F42C-4575-A938-E20F2FA08C81}" sibTransId="{DB64B22E-280B-45B9-9010-8A49C8A7B430}"/>
    <dgm:cxn modelId="{572C731D-665C-4344-B332-D7C4A38B94ED}" type="presParOf" srcId="{DA335EC7-9426-4C52-B8C5-C3E1A6DAE05D}" destId="{A41815B8-02ED-4321-8F59-98E275AC88AC}" srcOrd="0" destOrd="0" presId="urn:microsoft.com/office/officeart/2005/8/layout/cycle4#1"/>
    <dgm:cxn modelId="{D5C4400E-F236-4037-951F-E228A059C912}" type="presParOf" srcId="{A41815B8-02ED-4321-8F59-98E275AC88AC}" destId="{35D963F9-0380-4843-961D-048B1AED9C6B}" srcOrd="0" destOrd="0" presId="urn:microsoft.com/office/officeart/2005/8/layout/cycle4#1"/>
    <dgm:cxn modelId="{74DE9F01-9A89-4AB5-8749-CBC9FE17B4FC}" type="presParOf" srcId="{DA335EC7-9426-4C52-B8C5-C3E1A6DAE05D}" destId="{23769B2E-9FCF-4139-B0CA-66D4A891E620}" srcOrd="1" destOrd="0" presId="urn:microsoft.com/office/officeart/2005/8/layout/cycle4#1"/>
    <dgm:cxn modelId="{48C7ED2E-0D4C-4470-9F86-4CC147E025D2}" type="presParOf" srcId="{23769B2E-9FCF-4139-B0CA-66D4A891E620}" destId="{63785FC8-083C-430F-9FEE-1A24CFBCA061}" srcOrd="0" destOrd="0" presId="urn:microsoft.com/office/officeart/2005/8/layout/cycle4#1"/>
    <dgm:cxn modelId="{AEDBEDAE-F021-403C-9068-58E71C36DC58}" type="presParOf" srcId="{23769B2E-9FCF-4139-B0CA-66D4A891E620}" destId="{A9E5D1D4-3620-4498-A11A-ABA47C1CB6F5}" srcOrd="1" destOrd="0" presId="urn:microsoft.com/office/officeart/2005/8/layout/cycle4#1"/>
    <dgm:cxn modelId="{E0551D65-A556-4C37-B3A3-9B61CE528C7A}" type="presParOf" srcId="{23769B2E-9FCF-4139-B0CA-66D4A891E620}" destId="{B94EF670-97CC-459E-8D67-A71D44FC5A41}" srcOrd="2" destOrd="0" presId="urn:microsoft.com/office/officeart/2005/8/layout/cycle4#1"/>
    <dgm:cxn modelId="{E07A5AB6-06D1-4BCC-9F36-E13B2A9C02ED}" type="presParOf" srcId="{23769B2E-9FCF-4139-B0CA-66D4A891E620}" destId="{5D618DF4-43B2-4F85-B6C6-E33457FF9A08}" srcOrd="3" destOrd="0" presId="urn:microsoft.com/office/officeart/2005/8/layout/cycle4#1"/>
    <dgm:cxn modelId="{C022981F-4946-4126-B85B-9F5930E3749F}" type="presParOf" srcId="{23769B2E-9FCF-4139-B0CA-66D4A891E620}" destId="{D2756FF9-D6ED-4D94-A7F5-DA61A84F72F4}" srcOrd="4" destOrd="0" presId="urn:microsoft.com/office/officeart/2005/8/layout/cycle4#1"/>
    <dgm:cxn modelId="{390978A8-0B0A-4FEA-98EC-8E6AE97590B2}" type="presParOf" srcId="{DA335EC7-9426-4C52-B8C5-C3E1A6DAE05D}" destId="{ECD94697-A542-4657-A053-81BC525FE739}" srcOrd="2" destOrd="0" presId="urn:microsoft.com/office/officeart/2005/8/layout/cycle4#1"/>
    <dgm:cxn modelId="{8C73AFDF-DE40-4779-992E-A3AC83CC351A}" type="presParOf" srcId="{DA335EC7-9426-4C52-B8C5-C3E1A6DAE05D}" destId="{DB26832A-76C3-4A52-ABE3-6AF89FE827A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85FC8-083C-430F-9FEE-1A24CFBCA061}">
      <dsp:nvSpPr>
        <dsp:cNvPr id="0" name=""/>
        <dsp:cNvSpPr/>
      </dsp:nvSpPr>
      <dsp:spPr>
        <a:xfrm>
          <a:off x="1684324" y="312724"/>
          <a:ext cx="2375611" cy="237561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Membrane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Structure</a:t>
          </a:r>
          <a:endParaRPr lang="en-US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380124" y="1008524"/>
        <a:ext cx="1679811" cy="1679811"/>
      </dsp:txXfrm>
    </dsp:sp>
    <dsp:sp modelId="{A9E5D1D4-3620-4498-A11A-ABA47C1CB6F5}">
      <dsp:nvSpPr>
        <dsp:cNvPr id="0" name=""/>
        <dsp:cNvSpPr/>
      </dsp:nvSpPr>
      <dsp:spPr>
        <a:xfrm rot="5400000">
          <a:off x="4169664" y="312724"/>
          <a:ext cx="2375611" cy="237561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Deployment Mechanism</a:t>
          </a:r>
          <a:endParaRPr lang="en-US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-5400000">
        <a:off x="4169664" y="1008524"/>
        <a:ext cx="1679811" cy="1679811"/>
      </dsp:txXfrm>
    </dsp:sp>
    <dsp:sp modelId="{B94EF670-97CC-459E-8D67-A71D44FC5A41}">
      <dsp:nvSpPr>
        <dsp:cNvPr id="0" name=""/>
        <dsp:cNvSpPr/>
      </dsp:nvSpPr>
      <dsp:spPr>
        <a:xfrm rot="10800000">
          <a:off x="4169664" y="2798064"/>
          <a:ext cx="2375611" cy="237561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Flexible PV Material</a:t>
          </a:r>
          <a:endParaRPr lang="en-US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10800000">
        <a:off x="4169664" y="2798064"/>
        <a:ext cx="1679811" cy="1679811"/>
      </dsp:txXfrm>
    </dsp:sp>
    <dsp:sp modelId="{5D618DF4-43B2-4F85-B6C6-E33457FF9A08}">
      <dsp:nvSpPr>
        <dsp:cNvPr id="0" name=""/>
        <dsp:cNvSpPr/>
      </dsp:nvSpPr>
      <dsp:spPr>
        <a:xfrm rot="16200000">
          <a:off x="1684324" y="2798064"/>
          <a:ext cx="2375611" cy="237561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Triggering Source</a:t>
          </a:r>
          <a:endParaRPr lang="en-US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5400000">
        <a:off x="2380124" y="2798064"/>
        <a:ext cx="1679811" cy="1679811"/>
      </dsp:txXfrm>
    </dsp:sp>
    <dsp:sp modelId="{ECD94697-A542-4657-A053-81BC525FE739}">
      <dsp:nvSpPr>
        <dsp:cNvPr id="0" name=""/>
        <dsp:cNvSpPr/>
      </dsp:nvSpPr>
      <dsp:spPr>
        <a:xfrm>
          <a:off x="3704691" y="2249424"/>
          <a:ext cx="820216" cy="713232"/>
        </a:xfrm>
        <a:prstGeom prst="circularArrow">
          <a:avLst/>
        </a:pr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6832A-76C3-4A52-ABE3-6AF89FE827AE}">
      <dsp:nvSpPr>
        <dsp:cNvPr id="0" name=""/>
        <dsp:cNvSpPr/>
      </dsp:nvSpPr>
      <dsp:spPr>
        <a:xfrm rot="10800000">
          <a:off x="3704691" y="2523744"/>
          <a:ext cx="820216" cy="713232"/>
        </a:xfrm>
        <a:prstGeom prst="circularArrow">
          <a:avLst/>
        </a:pr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64114-0F67-4DE5-9EED-953C9FE75FB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5AC77-BF02-4262-B5FE-472C4314A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7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492926-2D99-41F7-8680-3CB627518E0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2DBEFE-A582-4E1B-8534-9A2C8165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28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Pump</a:t>
            </a:r>
            <a:r>
              <a:rPr lang="en-US" baseline="0" dirty="0" smtClean="0"/>
              <a:t> – solenoid </a:t>
            </a:r>
            <a:r>
              <a:rPr lang="en-US" baseline="0" dirty="0" smtClean="0">
                <a:sym typeface="Wingdings" pitchFamily="2" charset="2"/>
              </a:rPr>
              <a:t> lever/switch</a:t>
            </a:r>
            <a:endParaRPr lang="en-US" baseline="0" dirty="0" smtClean="0"/>
          </a:p>
          <a:p>
            <a:r>
              <a:rPr lang="en-US" baseline="0" dirty="0" smtClean="0"/>
              <a:t>Magnet – polarity </a:t>
            </a:r>
            <a:r>
              <a:rPr lang="en-US" baseline="0" dirty="0" smtClean="0">
                <a:sym typeface="Wingdings" pitchFamily="2" charset="2"/>
              </a:rPr>
              <a:t> electric current</a:t>
            </a:r>
            <a:endParaRPr lang="en-US" baseline="0" dirty="0" smtClean="0"/>
          </a:p>
          <a:p>
            <a:r>
              <a:rPr lang="en-US" baseline="0" dirty="0" smtClean="0"/>
              <a:t>Thermal – heat transfer </a:t>
            </a:r>
            <a:r>
              <a:rPr lang="en-US" baseline="0" dirty="0" smtClean="0">
                <a:sym typeface="Wingdings" pitchFamily="2" charset="2"/>
              </a:rPr>
              <a:t> electric current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BEFE-A582-4E1B-8534-9A2C816562A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E97DA7-0AAD-1145-8443-5ED845B47255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2FAC992-6836-0242-AEBE-FACA9AB80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9.jpe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5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069310" y="2321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4165143138"/>
              </p:ext>
            </p:extLst>
          </p:nvPr>
        </p:nvGraphicFramePr>
        <p:xfrm>
          <a:off x="-584091" y="705222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Functional Decomposition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523220"/>
            <a:ext cx="502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8" name="TextBox 27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30" name="Group 29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1" name="5-Point Star 30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99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lII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Selection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23220"/>
            <a:ext cx="502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2617" y="4130802"/>
            <a:ext cx="2340355" cy="1759947"/>
          </a:xfrm>
          <a:prstGeom prst="rect">
            <a:avLst/>
          </a:prstGeom>
          <a:ln>
            <a:solidFill>
              <a:srgbClr val="000000"/>
            </a:solidFill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742153"/>
              </p:ext>
            </p:extLst>
          </p:nvPr>
        </p:nvGraphicFramePr>
        <p:xfrm>
          <a:off x="1620372" y="1410678"/>
          <a:ext cx="4241800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6500"/>
                <a:gridCol w="803910"/>
                <a:gridCol w="603885"/>
                <a:gridCol w="794385"/>
                <a:gridCol w="833120"/>
              </a:tblGrid>
              <a:tr h="177800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PV Material Decision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mbria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Efficiency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Cost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Flexibility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Score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Organic Polymer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0.0556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0.1852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0.1852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0.4260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Si: crystalline, amorphous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0.1296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0.0741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0.0926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0.2963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CIGS, CZTS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0.1481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0.0741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0.0556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0.2778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Decision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  <a:latin typeface="Cambria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  <a:latin typeface="Cambria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  <a:latin typeface="Cambria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Organic Polymer Wins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5" name="TextBox 24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7" name="Group 26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8" name="5-Point Star 27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lV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-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Triggering Source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502" y="941696"/>
            <a:ext cx="2934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Design Constraints: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Weight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Cost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0502" y="2674968"/>
            <a:ext cx="37258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Concept Variants: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Pump / Solenoid Switch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Magnets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Thermal Expansion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0" y="523220"/>
            <a:ext cx="6400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74752"/>
              </p:ext>
            </p:extLst>
          </p:nvPr>
        </p:nvGraphicFramePr>
        <p:xfrm>
          <a:off x="432819" y="4631090"/>
          <a:ext cx="6667599" cy="155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7367"/>
                <a:gridCol w="764471"/>
                <a:gridCol w="512904"/>
                <a:gridCol w="561975"/>
                <a:gridCol w="1050232"/>
                <a:gridCol w="1880650"/>
              </a:tblGrid>
              <a:tr h="37020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Triggering Source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Weight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Cost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Power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Sum of Row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Weight Score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5910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Weight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0.278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5910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Cost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0.278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5910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Power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0.444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5910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393176" y="709368"/>
            <a:ext cx="2410940" cy="1720874"/>
            <a:chOff x="3137532" y="695610"/>
            <a:chExt cx="2410940" cy="1720874"/>
          </a:xfrm>
        </p:grpSpPr>
        <p:pic>
          <p:nvPicPr>
            <p:cNvPr id="21506" name="Picture 2" descr="http://magnets--polarity.wikispaces.com/file/view/NewMagnet.jpg/340336918/NewMagnet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88088" y="796197"/>
              <a:ext cx="2160384" cy="1620287"/>
            </a:xfrm>
            <a:prstGeom prst="rect">
              <a:avLst/>
            </a:prstGeom>
            <a:noFill/>
          </p:spPr>
        </p:pic>
        <p:sp>
          <p:nvSpPr>
            <p:cNvPr id="3" name="TextBox 2"/>
            <p:cNvSpPr txBox="1"/>
            <p:nvPr/>
          </p:nvSpPr>
          <p:spPr>
            <a:xfrm>
              <a:off x="3137532" y="695610"/>
              <a:ext cx="3972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2.</a:t>
              </a:r>
              <a:endParaRPr lang="en-US" sz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971960" y="664697"/>
            <a:ext cx="3192776" cy="1751787"/>
            <a:chOff x="5767498" y="664697"/>
            <a:chExt cx="3192776" cy="1751787"/>
          </a:xfrm>
        </p:grpSpPr>
        <p:pic>
          <p:nvPicPr>
            <p:cNvPr id="21510" name="Picture 6" descr="http://www.svrronline.com/images/pneumatic%20(7)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9179" y="709368"/>
              <a:ext cx="2941095" cy="1707116"/>
            </a:xfrm>
            <a:prstGeom prst="rect">
              <a:avLst/>
            </a:prstGeom>
            <a:noFill/>
          </p:spPr>
        </p:pic>
        <p:sp>
          <p:nvSpPr>
            <p:cNvPr id="19" name="TextBox 18"/>
            <p:cNvSpPr txBox="1"/>
            <p:nvPr/>
          </p:nvSpPr>
          <p:spPr>
            <a:xfrm>
              <a:off x="5767498" y="664697"/>
              <a:ext cx="3972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</a:t>
              </a:r>
              <a:r>
                <a:rPr lang="en-US" sz="1200" dirty="0" smtClean="0"/>
                <a:t>.</a:t>
              </a:r>
              <a:endParaRPr lang="en-US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68052" y="2666502"/>
            <a:ext cx="2762530" cy="1452458"/>
            <a:chOff x="4468052" y="2666502"/>
            <a:chExt cx="2762530" cy="1452458"/>
          </a:xfrm>
        </p:grpSpPr>
        <p:pic>
          <p:nvPicPr>
            <p:cNvPr id="21508" name="Picture 4" descr="http://t3.gstatic.com/images?q=tbn:ANd9GcRJ7_hgs-hDqYxBrhMJrAj9HjLcByLRYkejEyKotKROqXH2q03cw7zY9P1J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01653" y="2674968"/>
              <a:ext cx="2528929" cy="1443992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4468052" y="2666502"/>
              <a:ext cx="3972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3</a:t>
              </a:r>
              <a:r>
                <a:rPr lang="en-US" sz="1200" dirty="0" smtClean="0"/>
                <a:t>.</a:t>
              </a:r>
              <a:endParaRPr lang="en-US" sz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34" name="TextBox 33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36" name="Group 35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5-Point Star 36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lV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-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Triggering Source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817029"/>
              </p:ext>
            </p:extLst>
          </p:nvPr>
        </p:nvGraphicFramePr>
        <p:xfrm>
          <a:off x="239688" y="1023582"/>
          <a:ext cx="6400801" cy="1371601"/>
        </p:xfrm>
        <a:graphic>
          <a:graphicData uri="http://schemas.openxmlformats.org/drawingml/2006/table">
            <a:tbl>
              <a:tblPr/>
              <a:tblGrid>
                <a:gridCol w="1106311"/>
                <a:gridCol w="1058898"/>
                <a:gridCol w="1058898"/>
                <a:gridCol w="1058898"/>
                <a:gridCol w="1058898"/>
                <a:gridCol w="1058898"/>
              </a:tblGrid>
              <a:tr h="3312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Weight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Thermal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 of Row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Weight 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0.389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Thermal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193247"/>
              </p:ext>
            </p:extLst>
          </p:nvPr>
        </p:nvGraphicFramePr>
        <p:xfrm>
          <a:off x="239688" y="2770496"/>
          <a:ext cx="6400801" cy="1371601"/>
        </p:xfrm>
        <a:graphic>
          <a:graphicData uri="http://schemas.openxmlformats.org/drawingml/2006/table">
            <a:tbl>
              <a:tblPr/>
              <a:tblGrid>
                <a:gridCol w="1106311"/>
                <a:gridCol w="1058898"/>
                <a:gridCol w="1058898"/>
                <a:gridCol w="1058898"/>
                <a:gridCol w="1058898"/>
                <a:gridCol w="1058898"/>
              </a:tblGrid>
              <a:tr h="3312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Thermal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 of Row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Weight 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0.444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Magnetic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Thermal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649318"/>
              </p:ext>
            </p:extLst>
          </p:nvPr>
        </p:nvGraphicFramePr>
        <p:xfrm>
          <a:off x="239688" y="4534156"/>
          <a:ext cx="6400801" cy="1371601"/>
        </p:xfrm>
        <a:graphic>
          <a:graphicData uri="http://schemas.openxmlformats.org/drawingml/2006/table">
            <a:tbl>
              <a:tblPr/>
              <a:tblGrid>
                <a:gridCol w="1106311"/>
                <a:gridCol w="1058898"/>
                <a:gridCol w="1058898"/>
                <a:gridCol w="1058898"/>
                <a:gridCol w="1058898"/>
                <a:gridCol w="1058898"/>
              </a:tblGrid>
              <a:tr h="3312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Power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Thermal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 of Row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Weight 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0.444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Thermal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009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0" y="523220"/>
            <a:ext cx="6400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8" name="TextBox 27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30" name="Group 29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1" name="5-Point Star 30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lV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Selection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32479"/>
              </p:ext>
            </p:extLst>
          </p:nvPr>
        </p:nvGraphicFramePr>
        <p:xfrm>
          <a:off x="972834" y="1555845"/>
          <a:ext cx="6400801" cy="1371599"/>
        </p:xfrm>
        <a:graphic>
          <a:graphicData uri="http://schemas.openxmlformats.org/drawingml/2006/table">
            <a:tbl>
              <a:tblPr/>
              <a:tblGrid>
                <a:gridCol w="1325609"/>
                <a:gridCol w="1268798"/>
                <a:gridCol w="1268798"/>
                <a:gridCol w="1268798"/>
                <a:gridCol w="1268798"/>
              </a:tblGrid>
              <a:tr h="4034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Decision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Weight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22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2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Magnetic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22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Thermal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18" name="Picture 6" descr="http://www.svrronline.com/images/pneumatic%20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3872" y="3589045"/>
            <a:ext cx="2751561" cy="1597104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0" y="523220"/>
            <a:ext cx="502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7" name="TextBox 26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9" name="Group 28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5-Point Star 29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337311860"/>
              </p:ext>
            </p:extLst>
          </p:nvPr>
        </p:nvGraphicFramePr>
        <p:xfrm>
          <a:off x="550479" y="1093023"/>
          <a:ext cx="7887539" cy="5030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82" t="7458" r="30314" b="3752"/>
          <a:stretch/>
        </p:blipFill>
        <p:spPr>
          <a:xfrm>
            <a:off x="619344" y="787524"/>
            <a:ext cx="752256" cy="1533750"/>
          </a:xfrm>
          <a:prstGeom prst="rect">
            <a:avLst/>
          </a:prstGeom>
          <a:ln w="9525">
            <a:solidFill>
              <a:schemeClr val="bg1"/>
            </a:solidFill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Final Design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9310" y="2321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7" name="Picture 8" descr="http://img.tradeindia.com/fp/0/243/927.jpg"/>
          <p:cNvPicPr>
            <a:picLocks noChangeAspect="1" noChangeArrowheads="1"/>
          </p:cNvPicPr>
          <p:nvPr/>
        </p:nvPicPr>
        <p:blipFill>
          <a:blip r:embed="rId9"/>
          <a:srcRect b="22908"/>
          <a:stretch>
            <a:fillRect/>
          </a:stretch>
        </p:blipFill>
        <p:spPr bwMode="auto">
          <a:xfrm>
            <a:off x="1371600" y="787524"/>
            <a:ext cx="1670459" cy="15337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20" name="Picture 6" descr="http://www.svrronline.com/images/pneumatic%20(7)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2313" y="4858778"/>
            <a:ext cx="2179417" cy="126501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cxnSp>
        <p:nvCxnSpPr>
          <p:cNvPr id="21" name="Straight Connector 20"/>
          <p:cNvCxnSpPr/>
          <p:nvPr/>
        </p:nvCxnSpPr>
        <p:spPr>
          <a:xfrm>
            <a:off x="0" y="523220"/>
            <a:ext cx="2743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100" name="Picture 4" descr="0.5 Gallon Air Tank by Viair (2 NPT Ports) - # 91005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798"/>
          <a:stretch/>
        </p:blipFill>
        <p:spPr bwMode="auto">
          <a:xfrm>
            <a:off x="6083485" y="732570"/>
            <a:ext cx="1691332" cy="1773370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8144" y="4490412"/>
            <a:ext cx="2340355" cy="1759947"/>
          </a:xfrm>
          <a:prstGeom prst="rect">
            <a:avLst/>
          </a:prstGeom>
          <a:ln>
            <a:solidFill>
              <a:schemeClr val="bg1"/>
            </a:solidFill>
          </a:ln>
        </p:spPr>
      </p:pic>
      <p:grpSp>
        <p:nvGrpSpPr>
          <p:cNvPr id="31" name="Group 30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32" name="TextBox 31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34" name="Group 33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" name="5-Point Star 34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89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l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Deployment Mechanism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501" y="941696"/>
            <a:ext cx="3187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Design Constraints: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Weight (DC1)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Cost (DC2)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Time to Deploy (DC3)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0502" y="2292150"/>
            <a:ext cx="4232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Concept Variants: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Actuators/Linkages (CV1)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Pressure Induced (CV2)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Shape Memory Material (CV3)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523220"/>
            <a:ext cx="7315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591682"/>
              </p:ext>
            </p:extLst>
          </p:nvPr>
        </p:nvGraphicFramePr>
        <p:xfrm>
          <a:off x="156949" y="3987593"/>
          <a:ext cx="7467600" cy="237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3103"/>
                <a:gridCol w="746097"/>
                <a:gridCol w="1244600"/>
                <a:gridCol w="1244600"/>
                <a:gridCol w="1244600"/>
                <a:gridCol w="1244600"/>
              </a:tblGrid>
              <a:tr h="511810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mbria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Weight (DC1)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Cost </a:t>
                      </a: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(DC2)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Time </a:t>
                      </a:r>
                      <a:r>
                        <a:rPr lang="en-US" sz="1200" b="1" dirty="0" smtClean="0">
                          <a:effectLst/>
                        </a:rPr>
                        <a:t>2 Deploy (DC3)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Row Sum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Nominal Score (Rel. Weight)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Weight (DC1)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0.389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25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Cost (DC2)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0.278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25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Time2Deploy (DC3)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0.333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25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Col. Sum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1</a:t>
                      </a:r>
                      <a:endParaRPr lang="en-US" sz="1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7" name="TextBox 26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9" name="Group 28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5-Point Star 29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Sub-Function l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 Deployment Mechanism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23220"/>
            <a:ext cx="7315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238834"/>
              </p:ext>
            </p:extLst>
          </p:nvPr>
        </p:nvGraphicFramePr>
        <p:xfrm>
          <a:off x="884741" y="770461"/>
          <a:ext cx="5915925" cy="1870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459"/>
                <a:gridCol w="847725"/>
                <a:gridCol w="917351"/>
                <a:gridCol w="1006699"/>
                <a:gridCol w="933212"/>
                <a:gridCol w="733479"/>
              </a:tblGrid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Weight</a:t>
                      </a:r>
                      <a:endParaRPr lang="en-US" sz="1200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Actuators/Linkages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Pressure Induced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Shape Memory Material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Row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Norm. Score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Actuators/Linkages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0.167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Pressure Induced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0.444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Shape Memory Material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0.389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65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Col.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734850"/>
              </p:ext>
            </p:extLst>
          </p:nvPr>
        </p:nvGraphicFramePr>
        <p:xfrm>
          <a:off x="875020" y="3118113"/>
          <a:ext cx="5952942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0085"/>
                <a:gridCol w="830545"/>
                <a:gridCol w="1047750"/>
                <a:gridCol w="942975"/>
                <a:gridCol w="790575"/>
                <a:gridCol w="751012"/>
              </a:tblGrid>
              <a:tr h="571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Cost</a:t>
                      </a:r>
                      <a:endParaRPr lang="en-US" sz="1200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Actuators/Linkages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Pressure Induced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Shape Memory Material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Row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Norm. Score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Actuators/Linkages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0.111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Pressure Induced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0.556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Shape Memory Material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0.333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Col.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045191"/>
              </p:ext>
            </p:extLst>
          </p:nvPr>
        </p:nvGraphicFramePr>
        <p:xfrm>
          <a:off x="884741" y="4952713"/>
          <a:ext cx="5943221" cy="1714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7488"/>
                <a:gridCol w="899621"/>
                <a:gridCol w="1076325"/>
                <a:gridCol w="1038225"/>
                <a:gridCol w="698185"/>
                <a:gridCol w="643377"/>
              </a:tblGrid>
              <a:tr h="571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Time to Deploy</a:t>
                      </a:r>
                      <a:endParaRPr lang="en-US" sz="1200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Actuators/Linkages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Pressure Induced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Shape Memory Material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Row sum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Norm. Score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Actuators/Linkages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0.167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Pressure Induced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0.500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Shape Memory Material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0.333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Col.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8" name="TextBox 27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30" name="Group 29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1" name="5-Point Star 30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Sub-Function l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Selection</a:t>
            </a:r>
          </a:p>
          <a:p>
            <a:pPr algn="l"/>
            <a:r>
              <a:rPr lang="en-US" sz="2800" cap="none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Relative Score= </a:t>
            </a:r>
            <a:r>
              <a:rPr lang="en-US"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Scv</a:t>
            </a:r>
            <a:r>
              <a:rPr lang="en-US" sz="20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i</a:t>
            </a:r>
            <a:r>
              <a:rPr lang="en-US" sz="20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  *</a:t>
            </a:r>
            <a:r>
              <a:rPr lang="en-US"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Wdc</a:t>
            </a:r>
            <a:r>
              <a:rPr lang="en-US" sz="20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i</a:t>
            </a:r>
            <a:r>
              <a:rPr lang="en-US" sz="20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           </a:t>
            </a:r>
            <a:r>
              <a:rPr lang="en-US" sz="20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i</a:t>
            </a:r>
            <a:r>
              <a:rPr lang="en-US" sz="20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/>
              </a:rPr>
              <a:t>=1,2,3, etc.</a:t>
            </a:r>
            <a:endParaRPr lang="en-US" sz="2800" cap="none" dirty="0" smtClean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/>
            </a:endParaRP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23220"/>
            <a:ext cx="457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87391"/>
              </p:ext>
            </p:extLst>
          </p:nvPr>
        </p:nvGraphicFramePr>
        <p:xfrm>
          <a:off x="619948" y="1669957"/>
          <a:ext cx="6026511" cy="3338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998"/>
                <a:gridCol w="813279"/>
                <a:gridCol w="704850"/>
                <a:gridCol w="1137952"/>
                <a:gridCol w="1479432"/>
              </a:tblGrid>
              <a:tr h="388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Deployment Mechanism Decision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089"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mbria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Weight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Cost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to Deploy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Score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2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Actuators/Linkages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0.0567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0.0367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0.0567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0.15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Pressure Induced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0.1467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0.1867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0.1667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0.50</a:t>
                      </a:r>
                      <a:endParaRPr lang="en-US" sz="16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Shape Memory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0.13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0.11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0.11</a:t>
                      </a:r>
                      <a:endParaRPr lang="en-US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0.35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4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Decision</a:t>
                      </a:r>
                      <a:endParaRPr lang="en-US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endParaRPr lang="en-US" sz="1400" dirty="0">
                        <a:effectLst/>
                        <a:latin typeface="Cambria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Pressure Induced Wins</a:t>
                      </a:r>
                      <a:endParaRPr lang="en-US" sz="16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4" name="TextBox 23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6" name="Group 25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7" name="5-Point Star 26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lI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Membrane Structure</a:t>
            </a:r>
            <a:endParaRPr sz="2800" cap="none" dirty="0" smtClean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502" y="941696"/>
            <a:ext cx="4142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Design Constraints: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Membrane Stiffness - Strength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Membrane Flexibility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Cost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0502" y="2142025"/>
            <a:ext cx="37258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Concept Variants: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LDPE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Nylon-6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PET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Thin Aluminum Foil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523220"/>
            <a:ext cx="685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157990"/>
              </p:ext>
            </p:extLst>
          </p:nvPr>
        </p:nvGraphicFramePr>
        <p:xfrm>
          <a:off x="600502" y="3702936"/>
          <a:ext cx="6564335" cy="2942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4056"/>
                <a:gridCol w="780726"/>
                <a:gridCol w="1407385"/>
                <a:gridCol w="1094056"/>
                <a:gridCol w="1094056"/>
                <a:gridCol w="1094056"/>
              </a:tblGrid>
              <a:tr h="554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Stiffness </a:t>
                      </a: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Strength</a:t>
                      </a:r>
                      <a:endParaRPr lang="en-U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Membrane Flexibility</a:t>
                      </a:r>
                      <a:endParaRPr lang="en-U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Cost</a:t>
                      </a:r>
                      <a:endParaRPr lang="en-U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Row Sum</a:t>
                      </a:r>
                      <a:endParaRPr lang="en-U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Normalized Score</a:t>
                      </a:r>
                      <a:endParaRPr lang="en-U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</a:tr>
              <a:tr h="717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Stiffness </a:t>
                      </a:r>
                      <a:r>
                        <a:rPr lang="en-US" sz="1050" dirty="0">
                          <a:effectLst/>
                        </a:rPr>
                        <a:t>Strength</a:t>
                      </a:r>
                      <a:endParaRPr lang="en-US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0.278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</a:tr>
              <a:tr h="4652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Membrane Flexibility</a:t>
                      </a:r>
                      <a:endParaRPr lang="en-US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0.389</a:t>
                      </a:r>
                      <a:endParaRPr lang="en-US" sz="28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</a:tr>
              <a:tr h="4176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Cost</a:t>
                      </a:r>
                      <a:endParaRPr lang="en-US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0.333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</a:tr>
              <a:tr h="4176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Colum Sum</a:t>
                      </a:r>
                      <a:endParaRPr lang="en-US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1.00</a:t>
                      </a:r>
                      <a:endParaRPr lang="en-U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59432" marR="59432" marT="0" marB="0" anchor="ctr"/>
                </a:tc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7" name="TextBox 26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9" name="Group 28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5-Point Star 29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lI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Membrane Structure</a:t>
            </a:r>
            <a:endParaRPr sz="2800" cap="none" dirty="0" smtClean="0">
              <a:ln w="12700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Arial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23220"/>
            <a:ext cx="685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39744"/>
              </p:ext>
            </p:extLst>
          </p:nvPr>
        </p:nvGraphicFramePr>
        <p:xfrm>
          <a:off x="1257300" y="676693"/>
          <a:ext cx="5170796" cy="2119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525"/>
                <a:gridCol w="615065"/>
                <a:gridCol w="680613"/>
                <a:gridCol w="612551"/>
                <a:gridCol w="737330"/>
                <a:gridCol w="740167"/>
                <a:gridCol w="820545"/>
              </a:tblGrid>
              <a:tr h="649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r>
                        <a:rPr lang="en-US" sz="14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Membrane Strength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LDPE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Nylon-6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Thin Aluminum foil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Row Sum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Normalized Score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</a:tr>
              <a:tr h="2130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LDPE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0.111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</a:tr>
              <a:tr h="2130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Nylon-6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0.222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</a:tr>
              <a:tr h="2130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PET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0.333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</a:tr>
              <a:tr h="6070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Thin Aluminum foil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0.333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</a:tr>
              <a:tr h="2236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Colum Sum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51" marR="10651" marT="10651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58745"/>
              </p:ext>
            </p:extLst>
          </p:nvPr>
        </p:nvGraphicFramePr>
        <p:xfrm>
          <a:off x="1104900" y="2868657"/>
          <a:ext cx="5657850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7750"/>
                <a:gridCol w="717789"/>
                <a:gridCol w="760735"/>
                <a:gridCol w="684661"/>
                <a:gridCol w="824129"/>
                <a:gridCol w="827299"/>
                <a:gridCol w="795487"/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r>
                        <a:rPr lang="en-US" sz="14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Membran</a:t>
                      </a:r>
                      <a:r>
                        <a:rPr lang="en-US" sz="1400" b="1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e Flexibility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LDPE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Nylon-6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Thin Aluminum foil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Row Sum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Normalized Score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LDPE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0.333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Nylon-6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0.306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0.250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61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Thin Aluminum foil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0.111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Colum Sum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766890"/>
              </p:ext>
            </p:extLst>
          </p:nvPr>
        </p:nvGraphicFramePr>
        <p:xfrm>
          <a:off x="1104900" y="4823772"/>
          <a:ext cx="5727699" cy="1952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8240"/>
                <a:gridCol w="827299"/>
                <a:gridCol w="760735"/>
                <a:gridCol w="684661"/>
                <a:gridCol w="824129"/>
                <a:gridCol w="827299"/>
                <a:gridCol w="865336"/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r>
                        <a:rPr lang="en-US" sz="14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Cost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LDPE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Nylon-6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Thin Aluminum foil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Row Sum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Normalized Score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LDPE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0.167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Nylon-6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0.194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PET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0.361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0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Thin Aluminum foil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0.278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Colum Sum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6" name="TextBox 25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8" name="Group 27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5-Point Star 28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" y="1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lI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Selection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23220"/>
            <a:ext cx="502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611062"/>
              </p:ext>
            </p:extLst>
          </p:nvPr>
        </p:nvGraphicFramePr>
        <p:xfrm>
          <a:off x="1360250" y="1810213"/>
          <a:ext cx="5524498" cy="2620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8071"/>
                <a:gridCol w="1031504"/>
                <a:gridCol w="963392"/>
                <a:gridCol w="912547"/>
                <a:gridCol w="1068984"/>
              </a:tblGrid>
              <a:tr h="234655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Membrane Decision</a:t>
                      </a:r>
                      <a:endParaRPr lang="en-US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655"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mbria"/>
                        <a:ea typeface="Cambria"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Stiffness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Flexibility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Cost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Score</a:t>
                      </a:r>
                      <a:endParaRPr lang="en-US" sz="15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</a:tr>
              <a:tr h="4693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PET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0.111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0.083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0.120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0.314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>
                    <a:solidFill>
                      <a:srgbClr val="FFFF00"/>
                    </a:solidFill>
                  </a:tcPr>
                </a:tc>
              </a:tr>
              <a:tr h="4693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Nylon-6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0.074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0.102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0.065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0.241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</a:tr>
              <a:tr h="2346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LDPE</a:t>
                      </a: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0.037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0.111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0.055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0.203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</a:tr>
              <a:tr h="2346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Thin</a:t>
                      </a:r>
                      <a:r>
                        <a:rPr lang="en-US" sz="1500" baseline="0" dirty="0" smtClean="0">
                          <a:effectLst/>
                        </a:rPr>
                        <a:t> Al Foil</a:t>
                      </a:r>
                      <a:endParaRPr lang="en-US" sz="1500" dirty="0" smtClean="0">
                        <a:effectLst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0.111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0.037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0.093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0.241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</a:tr>
              <a:tr h="703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Decision</a:t>
                      </a:r>
                      <a:endParaRPr lang="en-US" sz="15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  <a:latin typeface="Cambria"/>
                        <a:ea typeface="Cambria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  <a:latin typeface="Cambria"/>
                        <a:ea typeface="Cambria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  <a:latin typeface="Cambria"/>
                        <a:ea typeface="Cambria"/>
                      </a:endParaRPr>
                    </a:p>
                  </a:txBody>
                  <a:tcPr marL="87996" marR="879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PET</a:t>
                      </a:r>
                      <a:r>
                        <a:rPr lang="en-US" sz="1500" baseline="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 Wins</a:t>
                      </a:r>
                      <a:endParaRPr lang="en-US" sz="15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87996" marR="87996" marT="0" marB="0" anchor="ctr"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5" name="TextBox 24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7" name="Group 26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8" name="5-Point Star 27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7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00502" y="941696"/>
            <a:ext cx="2934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Design Constraints: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Flexibility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Cost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0502" y="2142025"/>
            <a:ext cx="37258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Design Variants: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Organic Polymer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Amorphous Silicon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CIGS</a:t>
            </a:r>
            <a:r>
              <a:rPr lang="en-US" dirty="0"/>
              <a:t> </a:t>
            </a:r>
            <a:r>
              <a:rPr lang="en-US" dirty="0" smtClean="0"/>
              <a:t>(Copper Indium Gallium  </a:t>
            </a:r>
            <a:r>
              <a:rPr lang="en-US" dirty="0" err="1" smtClean="0"/>
              <a:t>Selenide</a:t>
            </a:r>
            <a:r>
              <a:rPr lang="en-US" dirty="0" smtClean="0"/>
              <a:t>)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0" y="0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lll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PV Material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523220"/>
            <a:ext cx="5486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392" y="758385"/>
            <a:ext cx="2340355" cy="1759947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0548" y="1223602"/>
            <a:ext cx="1809725" cy="1441645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0543" y="2814078"/>
            <a:ext cx="1798278" cy="1197653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3392049" y="634404"/>
            <a:ext cx="49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55161" y="971069"/>
            <a:ext cx="49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45156" y="2778306"/>
            <a:ext cx="49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686536"/>
              </p:ext>
            </p:extLst>
          </p:nvPr>
        </p:nvGraphicFramePr>
        <p:xfrm>
          <a:off x="457200" y="4445794"/>
          <a:ext cx="7467600" cy="1501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300355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Flexibility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Cost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Efficiency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Row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Nom. Score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300355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Flexibility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0.444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0355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Cost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0.278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0355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Efficiency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0.278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0355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Col.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35" name="TextBox 34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37" name="Group 36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8" name="5-Point Star 37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138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0" y="0"/>
            <a:ext cx="9048412" cy="50521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Sub-Function </a:t>
            </a:r>
            <a:r>
              <a:rPr sz="2800" cap="none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lll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–</a:t>
            </a:r>
            <a:r>
              <a:rPr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 </a:t>
            </a:r>
            <a:r>
              <a:rPr lang="en-US" sz="2800" cap="none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Arial"/>
              </a:rPr>
              <a:t>PV Material</a:t>
            </a:r>
          </a:p>
          <a:p>
            <a:pPr algn="l"/>
            <a:endParaRPr sz="2800" cap="none" dirty="0" smtClean="0">
              <a:ln w="900" cmpd="sng">
                <a:solidFill>
                  <a:srgbClr val="6EA0B0">
                    <a:satMod val="190000"/>
                    <a:alpha val="55000"/>
                  </a:srgb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rgbClr val="6EA0B0">
                    <a:satMod val="190000"/>
                    <a:tint val="100000"/>
                    <a:alpha val="74000"/>
                  </a:srgbClr>
                </a:innerShdw>
              </a:effectLst>
              <a:latin typeface="Arial"/>
              <a:cs typeface="Arial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23220"/>
            <a:ext cx="5486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003017"/>
              </p:ext>
            </p:extLst>
          </p:nvPr>
        </p:nvGraphicFramePr>
        <p:xfrm>
          <a:off x="378460" y="699274"/>
          <a:ext cx="5567680" cy="1678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7505"/>
                <a:gridCol w="782320"/>
                <a:gridCol w="909955"/>
                <a:gridCol w="555625"/>
                <a:gridCol w="664845"/>
                <a:gridCol w="1027430"/>
              </a:tblGrid>
              <a:tr h="177800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Concept Variant Rankings with Respect to Power Efficiency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Power Efficiency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Organic Polymer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Si: crystalline, amorphous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CIGS, CZTS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Row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Norm. Score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Organic Polymer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0.167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Si: crystalline, amorphous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0.389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CIGS, CZTS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0.444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Col.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6930"/>
              </p:ext>
            </p:extLst>
          </p:nvPr>
        </p:nvGraphicFramePr>
        <p:xfrm>
          <a:off x="363220" y="2621121"/>
          <a:ext cx="5621020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1000"/>
                <a:gridCol w="696595"/>
                <a:gridCol w="899795"/>
                <a:gridCol w="673100"/>
                <a:gridCol w="673100"/>
                <a:gridCol w="1027430"/>
              </a:tblGrid>
              <a:tr h="177800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Concept Variant Rankings with Respect to Cost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Cost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Organic Polymer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Si: crystalline, amorphous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CIGS, CZTS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Row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Norm. Score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Organic Polymer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0.556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Si: crystalline, amorphous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0.222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CIGS, CZTS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0.222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Col.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811638"/>
              </p:ext>
            </p:extLst>
          </p:nvPr>
        </p:nvGraphicFramePr>
        <p:xfrm>
          <a:off x="378460" y="4545702"/>
          <a:ext cx="5567678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5354"/>
                <a:gridCol w="736405"/>
                <a:gridCol w="951218"/>
                <a:gridCol w="711567"/>
                <a:gridCol w="711567"/>
                <a:gridCol w="711567"/>
              </a:tblGrid>
              <a:tr h="177800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Concept Variant Rankings with Respect to Flexibility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Flexibility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Organic Polymer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Si: crystalline, amorphous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CIGS, CZTS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Row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Norm. Score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Organic Polymer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0.556</a:t>
                      </a:r>
                      <a:endParaRPr lang="en-US" sz="12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Si: crystalline, amorphous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0.278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CIGS, CZTS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0.167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Col. Sum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7373635" y="6191622"/>
            <a:ext cx="1629974" cy="584775"/>
            <a:chOff x="7373635" y="6191622"/>
            <a:chExt cx="1629974" cy="584775"/>
          </a:xfrm>
        </p:grpSpPr>
        <p:sp>
          <p:nvSpPr>
            <p:cNvPr id="26" name="TextBox 25"/>
            <p:cNvSpPr txBox="1"/>
            <p:nvPr/>
          </p:nvSpPr>
          <p:spPr>
            <a:xfrm>
              <a:off x="7373635" y="6191622"/>
              <a:ext cx="12715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effectLst>
                    <a:outerShdw blurRad="50800" algn="tl" rotWithShape="0">
                      <a:srgbClr val="000000"/>
                    </a:outerShdw>
                  </a:effectLst>
                  <a:latin typeface="Arial"/>
                  <a:cs typeface="Arial"/>
                </a:rPr>
                <a:t>UTPA</a:t>
              </a:r>
              <a:endPara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8588737" y="6257635"/>
              <a:ext cx="414872" cy="455306"/>
              <a:chOff x="3917911" y="4325869"/>
              <a:chExt cx="618538" cy="708618"/>
            </a:xfrm>
            <a:effectLst/>
          </p:grpSpPr>
          <p:grpSp>
            <p:nvGrpSpPr>
              <p:cNvPr id="28" name="Group 27"/>
              <p:cNvGrpSpPr/>
              <p:nvPr/>
            </p:nvGrpSpPr>
            <p:grpSpPr>
              <a:xfrm>
                <a:off x="3917911" y="4325869"/>
                <a:ext cx="618538" cy="708618"/>
                <a:chOff x="3917911" y="4325869"/>
                <a:chExt cx="618538" cy="708618"/>
              </a:xfrm>
              <a:effectLst/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4234135" y="4325869"/>
                  <a:ext cx="237705" cy="329482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>
                  <a:glow rad="70000">
                    <a:schemeClr val="accent1">
                      <a:tint val="30000"/>
                      <a:shade val="95000"/>
                      <a:satMod val="300000"/>
                      <a:alpha val="5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 rot="5400000">
                  <a:off x="4252854" y="4616257"/>
                  <a:ext cx="237707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 rot="5400000">
                  <a:off x="3963799" y="4392135"/>
                  <a:ext cx="237706" cy="329482"/>
                </a:xfrm>
                <a:prstGeom prst="rect">
                  <a:avLst/>
                </a:prstGeom>
                <a:solidFill>
                  <a:srgbClr val="06942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4046956" y="4655351"/>
                  <a:ext cx="187179" cy="379136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5-Point Star 28"/>
              <p:cNvSpPr/>
              <p:nvPr/>
            </p:nvSpPr>
            <p:spPr>
              <a:xfrm>
                <a:off x="4006204" y="4424348"/>
                <a:ext cx="465636" cy="424983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138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4168</TotalTime>
  <Words>1025</Words>
  <Application>Microsoft Office PowerPoint</Application>
  <PresentationFormat>On-screen Show (4:3)</PresentationFormat>
  <Paragraphs>684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Titles: NASA Microgravity Project Flexible Organic Solar Cell</dc:title>
  <dc:creator>Ruben Reyna</dc:creator>
  <cp:lastModifiedBy>Kamalaksha Sarkar</cp:lastModifiedBy>
  <cp:revision>524</cp:revision>
  <cp:lastPrinted>2014-09-25T20:28:39Z</cp:lastPrinted>
  <dcterms:created xsi:type="dcterms:W3CDTF">2013-09-13T22:39:54Z</dcterms:created>
  <dcterms:modified xsi:type="dcterms:W3CDTF">2015-02-04T17:32:08Z</dcterms:modified>
</cp:coreProperties>
</file>